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99" r:id="rId3"/>
    <p:sldId id="298" r:id="rId4"/>
    <p:sldId id="309" r:id="rId5"/>
    <p:sldId id="300" r:id="rId6"/>
    <p:sldId id="307" r:id="rId7"/>
    <p:sldId id="305" r:id="rId8"/>
    <p:sldId id="316" r:id="rId9"/>
    <p:sldId id="315" r:id="rId10"/>
    <p:sldId id="325" r:id="rId11"/>
    <p:sldId id="312" r:id="rId12"/>
    <p:sldId id="326" r:id="rId13"/>
    <p:sldId id="329" r:id="rId14"/>
    <p:sldId id="323" r:id="rId15"/>
    <p:sldId id="320" r:id="rId16"/>
    <p:sldId id="310" r:id="rId17"/>
    <p:sldId id="322" r:id="rId18"/>
    <p:sldId id="331" r:id="rId19"/>
    <p:sldId id="330" r:id="rId20"/>
    <p:sldId id="328" r:id="rId21"/>
    <p:sldId id="26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Work Sans SemiBold" panose="020B0604020202020204" charset="0"/>
      <p:regular r:id="rId28"/>
      <p:bold r:id="rId29"/>
      <p:italic r:id="rId30"/>
      <p:boldItalic r:id="rId31"/>
    </p:embeddedFont>
    <p:embeddedFont>
      <p:font typeface="Work Sans Medium" panose="020B0604020202020204" charset="0"/>
      <p:regular r:id="rId32"/>
      <p:italic r:id="rId33"/>
    </p:embeddedFont>
    <p:embeddedFont>
      <p:font typeface="Work Sans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E8836-6FCD-48DF-ADEF-1E6B2E6F39E6}" type="datetimeFigureOut">
              <a:rPr lang="is-IS" smtClean="0"/>
              <a:t>23.1.2023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58CA6-5C43-495A-BEB8-D88414893DF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5157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Nýjar áskoranir deildarinnar, stofnunarinnar, Íslands og umheimsins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58CA6-5C43-495A-BEB8-D88414893DFD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0946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411F38-DD1A-0D4C-A23F-E7E4B3E77F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99E377-B7A8-C446-9ACE-6F5680ADF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878" y="5802314"/>
            <a:ext cx="7284244" cy="462755"/>
          </a:xfrm>
        </p:spPr>
        <p:txBody>
          <a:bodyPr>
            <a:normAutofit/>
          </a:bodyPr>
          <a:lstStyle>
            <a:lvl1pPr marL="0" indent="0" algn="ctr">
              <a:buNone/>
              <a:defRPr sz="13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1858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helmet&#10;&#10;Description automatically generated with medium confidence">
            <a:extLst>
              <a:ext uri="{FF2B5EF4-FFF2-40B4-BE49-F238E27FC236}">
                <a16:creationId xmlns:a16="http://schemas.microsoft.com/office/drawing/2014/main" id="{0CE4A5A0-6236-7D3A-B772-A04586E89A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09473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6E9E3C7-B580-8E8E-6E3C-807AAEF94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4212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headphones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B3EC2AFD-C46C-7243-AE53-AF9FD2989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968584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in a plane&#10;&#10;Description automatically generated with low confidence">
            <a:extLst>
              <a:ext uri="{FF2B5EF4-FFF2-40B4-BE49-F238E27FC236}">
                <a16:creationId xmlns:a16="http://schemas.microsoft.com/office/drawing/2014/main" id="{A3E36D60-B6B2-D196-8FEE-E74A6E67C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27719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3FB81DE-9088-4F4C-A44F-90534139D9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S" dirty="0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96CBC088-587D-BD48-B2AA-D3605CD59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94061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76536E2D-B027-01B5-6B8C-4C5E0DCC5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56551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0B2B5E1-0750-9F5B-5399-A28F9549C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28056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AE8ACB1-4211-D0B5-D489-32C279313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92638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hore&#10;&#10;Description automatically generated">
            <a:extLst>
              <a:ext uri="{FF2B5EF4-FFF2-40B4-BE49-F238E27FC236}">
                <a16:creationId xmlns:a16="http://schemas.microsoft.com/office/drawing/2014/main" id="{AC6085B7-8820-0452-0760-312AAD776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1170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2172B1A-1AAB-C79A-71B9-4FCCFE0BE5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6072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FC41955-1944-7842-BA6A-037E42001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99E377-B7A8-C446-9ACE-6F5680ADF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878" y="5802314"/>
            <a:ext cx="7284244" cy="462755"/>
          </a:xfrm>
        </p:spPr>
        <p:txBody>
          <a:bodyPr>
            <a:normAutofit/>
          </a:bodyPr>
          <a:lstStyle>
            <a:lvl1pPr marL="0" indent="0" algn="ctr">
              <a:buNone/>
              <a:defRPr sz="13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24706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FB957B1-A6CF-C9E6-E52D-A82C0C7849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6812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, square&#10;&#10;Description automatically generated">
            <a:extLst>
              <a:ext uri="{FF2B5EF4-FFF2-40B4-BE49-F238E27FC236}">
                <a16:creationId xmlns:a16="http://schemas.microsoft.com/office/drawing/2014/main" id="{BE3FEA7E-FC82-B84B-82BB-5BED9D1F3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37" y="1409075"/>
            <a:ext cx="3512344" cy="3627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006" y="1060450"/>
            <a:ext cx="45767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55BA-7FF7-9D41-8B2E-F549A1BE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990C-AD2D-CE4D-A84F-98D743CD1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57263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B457F8B1-21AA-FAE3-1C6A-16D792BB5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17501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funnel chart&#10;&#10;Description automatically generated">
            <a:extLst>
              <a:ext uri="{FF2B5EF4-FFF2-40B4-BE49-F238E27FC236}">
                <a16:creationId xmlns:a16="http://schemas.microsoft.com/office/drawing/2014/main" id="{A5429491-1DF2-D42A-E26C-7A0589507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9415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9C447DB-C840-7155-FC33-47D2D732A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8201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47FB269-3A2D-95DA-DE59-1E7675C44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734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8485F1EB-335A-B16F-C637-5E7600FA68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7323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2EA548F-DCEC-5A1C-E4D8-A86275533E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9578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43FB405D-8A16-7811-ECF2-2F1A2B7BA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36719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56A929F4-F4E4-1710-13F4-7E4EAF1C7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1F227-4A9E-2349-8D2F-FF415D1CD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48" y="1888761"/>
            <a:ext cx="2728915" cy="27207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5FEF8A-7183-9043-94E1-CC61FC44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18" y="981869"/>
            <a:ext cx="423386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7E2-92AF-F542-AF63-98B0FBB0D0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C9C7-01E9-0D4A-AA55-9F027C9FFE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31964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B6BEAD4-A973-B746-8992-0F0F02C0A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99E377-B7A8-C446-9ACE-6F5680ADF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878" y="5802314"/>
            <a:ext cx="7284244" cy="462755"/>
          </a:xfrm>
        </p:spPr>
        <p:txBody>
          <a:bodyPr>
            <a:normAutofit/>
          </a:bodyPr>
          <a:lstStyle>
            <a:lvl1pPr marL="0" indent="0" algn="ctr">
              <a:buNone/>
              <a:defRPr sz="1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7256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93E6157-D72A-BF40-B78C-3EDF0165E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B89D1-006E-7F4D-A766-AD2B2A4B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3200" cy="40679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8E42C1-4608-0E4F-8432-01B4A1C1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2B9564-7141-B842-949F-2B749E1770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A3821E-948E-6B0A-4F99-25137226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796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91729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CA2EF94-4907-3F46-9817-F05B0C6B2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766DC-256B-754A-AB1D-DF736542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796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8B322-2586-4548-9F6F-80412E802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3963" cy="41179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D8839-CEB8-DF42-ACCE-CD613AD2B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033963" cy="41179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861227B-CC9F-C649-BC60-EB6390B5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2532E2-7697-8141-87D4-5FC29D5274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664034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D57C6D8-6C9D-F243-A629-0C02596C0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E91FC-837D-EB4A-8A81-90BA217E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0431-17C3-E04F-98DF-C6C2C902C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029201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9811A-A878-3849-9FCF-27B592FEE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029201" cy="341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28CE5-02A9-CC4F-8A59-C32AD970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0292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7808E-1F27-FB4F-B9A0-292EBB830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029200" cy="341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7A2A90C-FE29-6146-BE03-50619817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291E48-2591-0C4A-A6C4-C6CAA376A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14110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1F3A518-5CB4-4943-B0F0-AB0D4E594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DD710-732F-124F-9DB7-FDD5F7D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CF3136-E4DD-F343-A63E-35E05EF6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64303-DF2F-C148-9228-F7AF644A2F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3610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92BEB6D-A956-2D42-B992-8AA4BF9A7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DA83C-56C4-0E40-9FD6-989B9753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C909E-DD70-0F42-ADD3-FC44F93B1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945A0-66F3-5547-B553-33EDF3CBB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CCF65AB-AC0F-204B-B55C-9580B92E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18AB34-380B-F64D-AA96-EFDDEF604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56706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B57C992-6431-BF43-8021-F2F952164B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664B81-6F8F-F44D-B90A-0029704A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104163-3EA6-E940-99AF-2550B5787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61050" cy="47347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C34DF-5D29-F449-A640-42855AECA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647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E23CF7-3C0F-374C-91B2-0EF8C060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923E599-9BD0-AE41-845B-905F390E9B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798909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4B7BCAF-652D-4F42-875D-173D706C0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547E76-93EA-BC4E-998C-256DD447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9B56-DADC-594A-A018-F84E020E3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E09E2B-9E5E-D9F4-2BB4-C0D277D3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013"/>
            <a:ext cx="10367963" cy="47144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42296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4661EBE-E5B0-1026-C0AE-CC82776DB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547E76-93EA-BC4E-998C-256DD447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9B56-DADC-594A-A018-F84E020E3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B4C9FF-8071-0493-9AC1-0609C10E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013"/>
            <a:ext cx="10367963" cy="47144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1503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F35FEDD-8FCA-A049-9913-4061A52BA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99E377-B7A8-C446-9ACE-6F5680ADF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878" y="5802314"/>
            <a:ext cx="7284244" cy="462755"/>
          </a:xfrm>
        </p:spPr>
        <p:txBody>
          <a:bodyPr>
            <a:normAutofit/>
          </a:bodyPr>
          <a:lstStyle>
            <a:lvl1pPr marL="0" indent="0" algn="ctr">
              <a:buNone/>
              <a:defRPr sz="13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1487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021303D-2F0B-B448-A767-97B2E8D37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99E377-B7A8-C446-9ACE-6F5680ADF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878" y="5802314"/>
            <a:ext cx="7284244" cy="462755"/>
          </a:xfrm>
        </p:spPr>
        <p:txBody>
          <a:bodyPr>
            <a:normAutofit/>
          </a:bodyPr>
          <a:lstStyle>
            <a:lvl1pPr marL="0" indent="0" algn="ctr">
              <a:buNone/>
              <a:defRPr sz="1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6970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n airplane&#10;&#10;Description automatically generated with low confidence">
            <a:extLst>
              <a:ext uri="{FF2B5EF4-FFF2-40B4-BE49-F238E27FC236}">
                <a16:creationId xmlns:a16="http://schemas.microsoft.com/office/drawing/2014/main" id="{DA68D0F9-EA7C-1735-57A7-1849414FB9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0124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5224CE5E-1A90-D558-0642-0D4A9280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84112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A8740474-993F-D6E3-3957-D005975E8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67085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yellow, colorful&#10;&#10;Description automatically generated">
            <a:extLst>
              <a:ext uri="{FF2B5EF4-FFF2-40B4-BE49-F238E27FC236}">
                <a16:creationId xmlns:a16="http://schemas.microsoft.com/office/drawing/2014/main" id="{43F5EAD2-2957-DE80-2659-60939E05C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BC67CA-2448-2E48-9192-97D83F05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4737" y="2068643"/>
            <a:ext cx="3652994" cy="36351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500" b="0" i="0">
                <a:solidFill>
                  <a:schemeClr val="tx1"/>
                </a:solidFill>
                <a:latin typeface="Work Sans Medium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I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232FD0-B9FF-B64A-A776-8C55A7A55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314CC-5D1E-0D4F-8B59-0EC8FE82FB87}" type="datetimeFigureOut">
              <a:rPr lang="en-IS" smtClean="0"/>
              <a:pPr/>
              <a:t>01/23/2023</a:t>
            </a:fld>
            <a:endParaRPr lang="en-I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ADA172-0B94-1746-ACE2-4E9B82145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8488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4F475-D6DD-F94F-BC89-92CF679E9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90CE6-62E2-2D43-A5E3-AD450C237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4446" y="6427790"/>
            <a:ext cx="740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Work Sans" pitchFamily="2" charset="77"/>
              </a:defRPr>
            </a:lvl1pPr>
          </a:lstStyle>
          <a:p>
            <a:fld id="{954314CC-5D1E-0D4F-8B59-0EC8FE82FB87}" type="datetimeFigureOut">
              <a:rPr lang="en-IS" smtClean="0"/>
              <a:pPr/>
              <a:t>01/23/2023</a:t>
            </a:fld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EF831-9196-C740-8977-DD95844D4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208" y="6427790"/>
            <a:ext cx="361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Work Sans" pitchFamily="2" charset="77"/>
              </a:defRPr>
            </a:lvl1pPr>
          </a:lstStyle>
          <a:p>
            <a:fld id="{E7C3A946-5308-8D43-B5D9-383D476F7B58}" type="slidenum">
              <a:rPr lang="en-IS" smtClean="0"/>
              <a:pPr/>
              <a:t>‹#›</a:t>
            </a:fld>
            <a:endParaRPr lang="en-I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8CA2401-6BD4-E340-9E5E-7A60182C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4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5" r:id="rId5"/>
    <p:sldLayoutId id="2147483676" r:id="rId6"/>
    <p:sldLayoutId id="2147483675" r:id="rId7"/>
    <p:sldLayoutId id="214748367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49" r:id="rId14"/>
    <p:sldLayoutId id="2147483661" r:id="rId15"/>
    <p:sldLayoutId id="2147483685" r:id="rId16"/>
    <p:sldLayoutId id="2147483686" r:id="rId17"/>
    <p:sldLayoutId id="2147483687" r:id="rId18"/>
    <p:sldLayoutId id="2147483688" r:id="rId19"/>
    <p:sldLayoutId id="2147483690" r:id="rId20"/>
    <p:sldLayoutId id="2147483684" r:id="rId21"/>
    <p:sldLayoutId id="2147483668" r:id="rId22"/>
    <p:sldLayoutId id="2147483669" r:id="rId23"/>
    <p:sldLayoutId id="2147483662" r:id="rId24"/>
    <p:sldLayoutId id="2147483671" r:id="rId25"/>
    <p:sldLayoutId id="2147483670" r:id="rId26"/>
    <p:sldLayoutId id="2147483673" r:id="rId27"/>
    <p:sldLayoutId id="2147483674" r:id="rId28"/>
    <p:sldLayoutId id="2147483672" r:id="rId29"/>
    <p:sldLayoutId id="2147483650" r:id="rId30"/>
    <p:sldLayoutId id="2147483652" r:id="rId31"/>
    <p:sldLayoutId id="2147483653" r:id="rId32"/>
    <p:sldLayoutId id="2147483654" r:id="rId33"/>
    <p:sldLayoutId id="2147483656" r:id="rId34"/>
    <p:sldLayoutId id="2147483657" r:id="rId35"/>
    <p:sldLayoutId id="2147483691" r:id="rId36"/>
    <p:sldLayoutId id="214748365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0" i="0" kern="1200">
          <a:solidFill>
            <a:schemeClr val="tx1"/>
          </a:solidFill>
          <a:latin typeface="Work San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869B4A9-3402-E446-A934-8BAA569CE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7768" y="4306024"/>
            <a:ext cx="7284244" cy="462755"/>
          </a:xfrm>
        </p:spPr>
        <p:txBody>
          <a:bodyPr>
            <a:normAutofit/>
          </a:bodyPr>
          <a:lstStyle/>
          <a:p>
            <a:r>
              <a:rPr lang="is-IS" sz="2400" dirty="0" smtClean="0"/>
              <a:t>Skipatæknideild – Erindi 20.01.2023</a:t>
            </a:r>
            <a:endParaRPr lang="en-IS" sz="2400" dirty="0"/>
          </a:p>
        </p:txBody>
      </p:sp>
    </p:spTree>
    <p:extLst>
      <p:ext uri="{BB962C8B-B14F-4D97-AF65-F5344CB8AC3E}">
        <p14:creationId xmlns:p14="http://schemas.microsoft.com/office/powerpoint/2010/main" val="32484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59962"/>
            <a:ext cx="10363200" cy="40679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s-IS" sz="3200" dirty="0" smtClean="0"/>
          </a:p>
          <a:p>
            <a:pPr marL="0" indent="0">
              <a:buNone/>
            </a:pPr>
            <a:r>
              <a:rPr lang="is-IS" sz="3200" dirty="0"/>
              <a:t>	</a:t>
            </a:r>
            <a:r>
              <a:rPr lang="is-IS" sz="3200" dirty="0" smtClean="0"/>
              <a:t> </a:t>
            </a:r>
          </a:p>
          <a:p>
            <a:pPr marL="0" indent="0">
              <a:buNone/>
            </a:pPr>
            <a:r>
              <a:rPr lang="is-IS" sz="3200" dirty="0"/>
              <a:t>	</a:t>
            </a:r>
            <a:r>
              <a:rPr lang="is-IS" sz="3200" dirty="0" smtClean="0"/>
              <a:t>Árið 2020 var </a:t>
            </a:r>
            <a:r>
              <a:rPr lang="is-IS" sz="3200" dirty="0"/>
              <a:t>sett </a:t>
            </a:r>
            <a:r>
              <a:rPr lang="is-IS" sz="3200" dirty="0" smtClean="0"/>
              <a:t>fram orkustefna Íslands</a:t>
            </a:r>
            <a:endParaRPr lang="is-IS" sz="3200" dirty="0"/>
          </a:p>
          <a:p>
            <a:pPr marL="0" indent="0">
              <a:buNone/>
            </a:pPr>
            <a:r>
              <a:rPr lang="is-IS" sz="3200" dirty="0"/>
              <a:t>	</a:t>
            </a:r>
            <a:r>
              <a:rPr lang="is-IS" sz="3200" dirty="0" smtClean="0"/>
              <a:t>	</a:t>
            </a:r>
            <a:endParaRPr lang="is-IS" sz="32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632" y="4201029"/>
            <a:ext cx="3464335" cy="1187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27" y="4462838"/>
            <a:ext cx="589743" cy="66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59013" cy="4117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825" y="2408960"/>
            <a:ext cx="5041337" cy="37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4" y="2856117"/>
            <a:ext cx="5086739" cy="332422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19832" y="1570961"/>
            <a:ext cx="9937802" cy="729788"/>
          </a:xfrm>
        </p:spPr>
        <p:txBody>
          <a:bodyPr>
            <a:normAutofit fontScale="92500" lnSpcReduction="20000"/>
          </a:bodyPr>
          <a:lstStyle/>
          <a:p>
            <a:endParaRPr lang="is-IS" dirty="0" smtClean="0"/>
          </a:p>
          <a:p>
            <a:pPr marL="0" indent="0">
              <a:buNone/>
            </a:pPr>
            <a:r>
              <a:rPr lang="is-IS" dirty="0"/>
              <a:t> </a:t>
            </a:r>
            <a:r>
              <a:rPr lang="is-IS" dirty="0" smtClean="0"/>
              <a:t>                       </a:t>
            </a:r>
            <a:r>
              <a:rPr lang="is-IS" sz="2600" dirty="0" smtClean="0"/>
              <a:t>Skógrækt til kolefnisjöfnunar árið 2040</a:t>
            </a:r>
            <a:endParaRPr lang="is-IS" sz="2600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</p:spTree>
    <p:extLst>
      <p:ext uri="{BB962C8B-B14F-4D97-AF65-F5344CB8AC3E}">
        <p14:creationId xmlns:p14="http://schemas.microsoft.com/office/powerpoint/2010/main" val="10967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363200" cy="4619420"/>
          </a:xfrm>
        </p:spPr>
        <p:txBody>
          <a:bodyPr/>
          <a:lstStyle/>
          <a:p>
            <a:pPr marL="0" indent="0">
              <a:buNone/>
            </a:pPr>
            <a:r>
              <a:rPr lang="is-IS" sz="3200" dirty="0" smtClean="0"/>
              <a:t>  Orkustefnan fjallar um meira en umhverfisvernd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 algn="ctr">
              <a:buNone/>
            </a:pPr>
            <a:r>
              <a:rPr lang="is-IS" sz="2400" dirty="0" smtClean="0"/>
              <a:t>Orkuöryggi</a:t>
            </a:r>
          </a:p>
          <a:p>
            <a:pPr marL="0" indent="0" algn="ctr">
              <a:buNone/>
            </a:pPr>
            <a:r>
              <a:rPr lang="is-IS" sz="2400" dirty="0" smtClean="0"/>
              <a:t>gjaldeyrissparnaður</a:t>
            </a:r>
          </a:p>
          <a:p>
            <a:pPr marL="0" indent="0" algn="ctr">
              <a:buNone/>
            </a:pPr>
            <a:r>
              <a:rPr lang="is-IS" sz="2400" dirty="0" smtClean="0"/>
              <a:t>Nýsköpun</a:t>
            </a:r>
          </a:p>
          <a:p>
            <a:pPr marL="0" indent="0" algn="ctr">
              <a:buNone/>
            </a:pPr>
            <a:r>
              <a:rPr lang="is-IS" sz="2400" dirty="0" smtClean="0"/>
              <a:t>Ímynd lands hreinnar orku</a:t>
            </a:r>
          </a:p>
          <a:p>
            <a:pPr marL="0" indent="0" algn="ctr">
              <a:buNone/>
            </a:pPr>
            <a:r>
              <a:rPr lang="is-IS" sz="2400" dirty="0" smtClean="0"/>
              <a:t>Útflutningur eldsneytis</a:t>
            </a:r>
            <a:endParaRPr lang="is-IS" sz="2400" dirty="0"/>
          </a:p>
        </p:txBody>
      </p:sp>
    </p:spTree>
    <p:extLst>
      <p:ext uri="{BB962C8B-B14F-4D97-AF65-F5344CB8AC3E}">
        <p14:creationId xmlns:p14="http://schemas.microsoft.com/office/powerpoint/2010/main" val="24575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363200" cy="4619420"/>
          </a:xfrm>
        </p:spPr>
        <p:txBody>
          <a:bodyPr/>
          <a:lstStyle/>
          <a:p>
            <a:pPr marL="0" indent="0">
              <a:buNone/>
            </a:pPr>
            <a:r>
              <a:rPr lang="is-IS" sz="3200" dirty="0" smtClean="0"/>
              <a:t>                  Orkustefnan fjallar líka um:</a:t>
            </a:r>
          </a:p>
          <a:p>
            <a:pPr marL="0" indent="0">
              <a:buNone/>
            </a:pPr>
            <a:endParaRPr lang="is-IS" sz="2400" dirty="0" smtClean="0"/>
          </a:p>
          <a:p>
            <a:pPr marL="0" indent="0" algn="ctr">
              <a:buNone/>
            </a:pPr>
            <a:r>
              <a:rPr lang="is-IS" i="1" dirty="0" smtClean="0"/>
              <a:t>Ekki setja óhóflegar kröfur á fyrirtæki þegar regluverk er mótað</a:t>
            </a:r>
            <a:endParaRPr lang="is-IS" dirty="0" smtClean="0"/>
          </a:p>
          <a:p>
            <a:pPr marL="0" indent="0" algn="ctr">
              <a:buNone/>
            </a:pPr>
            <a:r>
              <a:rPr lang="is-IS" i="1" dirty="0" smtClean="0"/>
              <a:t>Eftirlit með fyrirtækjum skal vera hraðvirkt, skilvirkt og skilningsfullt</a:t>
            </a:r>
          </a:p>
          <a:p>
            <a:pPr marL="0" indent="0" algn="ctr">
              <a:buNone/>
            </a:pPr>
            <a:endParaRPr lang="is-IS" dirty="0" smtClean="0"/>
          </a:p>
          <a:p>
            <a:pPr marL="0" indent="0" algn="ctr">
              <a:buNone/>
            </a:pPr>
            <a:endParaRPr lang="is-IS" dirty="0"/>
          </a:p>
          <a:p>
            <a:pPr marL="0" indent="0" algn="ctr">
              <a:buNone/>
            </a:pPr>
            <a:r>
              <a:rPr lang="is-IS" sz="2400" dirty="0" smtClean="0"/>
              <a:t>Höfum þetta í huga</a:t>
            </a:r>
            <a:r>
              <a:rPr lang="is-IS" sz="2400" dirty="0" smtClean="0">
                <a:sym typeface="Wingdings" panose="05000000000000000000" pitchFamily="2" charset="2"/>
              </a:rPr>
              <a:t></a:t>
            </a:r>
            <a:endParaRPr lang="is-IS" sz="2400" dirty="0" smtClean="0"/>
          </a:p>
          <a:p>
            <a:pPr marL="0" indent="0">
              <a:buNone/>
            </a:pPr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33862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963" y="1690688"/>
            <a:ext cx="10363200" cy="4067969"/>
          </a:xfrm>
        </p:spPr>
        <p:txBody>
          <a:bodyPr/>
          <a:lstStyle/>
          <a:p>
            <a:pPr marL="0" indent="0" algn="ctr">
              <a:buNone/>
            </a:pPr>
            <a:r>
              <a:rPr lang="is-IS" sz="3200" dirty="0" smtClean="0"/>
              <a:t>Árið 2021 kom út skýrsla starfshóps sem átti að koma með tillögur um:</a:t>
            </a:r>
          </a:p>
          <a:p>
            <a:pPr marL="0" indent="0" algn="ctr">
              <a:buNone/>
            </a:pPr>
            <a:endParaRPr lang="is-IS" sz="3200" dirty="0" smtClean="0"/>
          </a:p>
          <a:p>
            <a:r>
              <a:rPr lang="is-IS" sz="2400" dirty="0" smtClean="0"/>
              <a:t>Samdrátt í losun gróðurhúsalofttegunda</a:t>
            </a:r>
          </a:p>
          <a:p>
            <a:r>
              <a:rPr lang="is-IS" sz="2400" dirty="0" smtClean="0"/>
              <a:t>Fjárhagslega </a:t>
            </a:r>
            <a:r>
              <a:rPr lang="is-IS" sz="2400" dirty="0"/>
              <a:t>h</a:t>
            </a:r>
            <a:r>
              <a:rPr lang="is-IS" sz="2400" dirty="0" smtClean="0"/>
              <a:t>vata inn í sjávarútveginn</a:t>
            </a:r>
          </a:p>
          <a:p>
            <a:r>
              <a:rPr lang="is-IS" sz="2400" dirty="0" smtClean="0"/>
              <a:t>Aukningu endurnýjanlegra orkugjafa</a:t>
            </a:r>
          </a:p>
          <a:p>
            <a:r>
              <a:rPr lang="is-IS" sz="2400" dirty="0" smtClean="0"/>
              <a:t>Íblöndun líf-eldsneytis í aðra orkugjafa</a:t>
            </a:r>
            <a:endParaRPr lang="is-IS" sz="2400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430" y="3859609"/>
            <a:ext cx="3222909" cy="112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653" y="4095233"/>
            <a:ext cx="585019" cy="6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5709" y="4602241"/>
            <a:ext cx="10363200" cy="13978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s-IS" sz="900" dirty="0" smtClean="0"/>
          </a:p>
          <a:p>
            <a:pPr marL="0" indent="0">
              <a:buNone/>
            </a:pPr>
            <a:endParaRPr lang="is-IS" sz="900" dirty="0"/>
          </a:p>
          <a:p>
            <a:pPr marL="0" indent="0">
              <a:buNone/>
            </a:pPr>
            <a:endParaRPr lang="is-IS" sz="900" dirty="0" smtClean="0"/>
          </a:p>
          <a:p>
            <a:pPr marL="0" indent="0">
              <a:buNone/>
            </a:pPr>
            <a:endParaRPr lang="is-IS" sz="900" dirty="0"/>
          </a:p>
          <a:p>
            <a:pPr marL="0" indent="0">
              <a:buNone/>
            </a:pPr>
            <a:r>
              <a:rPr lang="is-IS" sz="900" dirty="0" smtClean="0"/>
              <a:t>Nýjar fréttir: Norðurland virðist ætla að taka framúr Suðvestur-horninu </a:t>
            </a:r>
            <a:r>
              <a:rPr lang="is-IS" sz="900" dirty="0"/>
              <a:t>og verða fyrstir til að koma upp líforkuveri sem kostar ekki meira </a:t>
            </a:r>
            <a:r>
              <a:rPr lang="is-IS" sz="900" dirty="0" smtClean="0"/>
              <a:t>en </a:t>
            </a:r>
            <a:r>
              <a:rPr lang="is-IS" sz="900" dirty="0"/>
              <a:t>lítill baðstaður í Kópavogi.</a:t>
            </a:r>
          </a:p>
          <a:p>
            <a:pPr marL="0" indent="0">
              <a:buNone/>
            </a:pPr>
            <a:r>
              <a:rPr lang="is-IS" sz="900" dirty="0" smtClean="0"/>
              <a:t> </a:t>
            </a:r>
            <a:endParaRPr lang="is-IS" sz="900" dirty="0"/>
          </a:p>
          <a:p>
            <a:pPr marL="0" indent="0">
              <a:buNone/>
            </a:pPr>
            <a:endParaRPr lang="is-IS" sz="1100" dirty="0" smtClean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62497" y="2076091"/>
            <a:ext cx="6679269" cy="16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E32D-13ED-B844-A681-EA9B87B2F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1"/>
            <a:ext cx="10367963" cy="1389856"/>
          </a:xfrm>
        </p:spPr>
        <p:txBody>
          <a:bodyPr/>
          <a:lstStyle/>
          <a:p>
            <a:r>
              <a:rPr lang="is-IS" sz="4000" dirty="0" smtClean="0"/>
              <a:t>				</a:t>
            </a:r>
            <a:r>
              <a:rPr lang="is-IS" sz="2800" dirty="0" smtClean="0"/>
              <a:t>Skipatæknideild</a:t>
            </a:r>
            <a:endParaRPr lang="en-I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27100" y="1725284"/>
            <a:ext cx="10367963" cy="476815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/>
              <a:t>				SKIPALÖG nr. 66/2021</a:t>
            </a:r>
            <a:endParaRPr lang="is-IS" dirty="0"/>
          </a:p>
        </p:txBody>
      </p:sp>
      <p:pic>
        <p:nvPicPr>
          <p:cNvPr id="7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0370" y="2246796"/>
            <a:ext cx="4843622" cy="30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E32D-13ED-B844-A681-EA9B87B2F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1"/>
            <a:ext cx="10367963" cy="1389856"/>
          </a:xfrm>
        </p:spPr>
        <p:txBody>
          <a:bodyPr/>
          <a:lstStyle/>
          <a:p>
            <a:r>
              <a:rPr lang="is-IS" sz="4000" dirty="0" smtClean="0"/>
              <a:t>				</a:t>
            </a:r>
            <a:r>
              <a:rPr lang="is-IS" sz="2800" dirty="0" smtClean="0"/>
              <a:t>Skipatæknideild</a:t>
            </a:r>
            <a:endParaRPr lang="en-I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27100" y="1656557"/>
            <a:ext cx="10367963" cy="4020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s-IS" sz="2400" dirty="0" smtClean="0"/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dirty="0" smtClean="0"/>
              <a:t>Og </a:t>
            </a:r>
            <a:r>
              <a:rPr lang="is-IS" sz="2400" dirty="0"/>
              <a:t>ef við skoðum nánar hvað stendur í</a:t>
            </a:r>
            <a:r>
              <a:rPr lang="is-IS" sz="2400" dirty="0" smtClean="0"/>
              <a:t> skipalögunum:</a:t>
            </a:r>
          </a:p>
          <a:p>
            <a:pPr marL="0" indent="0">
              <a:buNone/>
            </a:pPr>
            <a:endParaRPr lang="is-IS" sz="2400" dirty="0" smtClean="0"/>
          </a:p>
          <a:p>
            <a:pPr marL="0" indent="0" algn="ctr">
              <a:buNone/>
            </a:pPr>
            <a:r>
              <a:rPr lang="is-IS" sz="1800" i="1" dirty="0" smtClean="0"/>
              <a:t>Mæli reglugerðin ekki fyrir um tiltekin atriði skal fara eftir kröfum viðurkenndra flokkunarfélaga um smíði skipa af samsvarandi skipategund eða reglum sem Samgöngustofa samþykkir sem sambærilegar.</a:t>
            </a:r>
          </a:p>
          <a:p>
            <a:pPr marL="0" indent="0" algn="ctr">
              <a:buNone/>
            </a:pPr>
            <a:endParaRPr lang="is-IS" sz="2400" dirty="0" smtClean="0"/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54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8097" y="1706724"/>
            <a:ext cx="10363200" cy="4067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s-IS" sz="2400" dirty="0" smtClean="0"/>
              <a:t>Hvað er flokkunarfélag ?</a:t>
            </a:r>
          </a:p>
          <a:p>
            <a:pPr marL="0" indent="0" algn="ctr">
              <a:buNone/>
            </a:pPr>
            <a:endParaRPr lang="is-IS" sz="2400" dirty="0" smtClean="0"/>
          </a:p>
          <a:p>
            <a:r>
              <a:rPr lang="is-IS" sz="2400" dirty="0" smtClean="0"/>
              <a:t>Sér um skoðanir og eftirlit með þeim skipum sem eru í flokki hjá þeim.</a:t>
            </a:r>
          </a:p>
          <a:p>
            <a:r>
              <a:rPr lang="is-IS" sz="2400" dirty="0" smtClean="0"/>
              <a:t>Flokkunarfélag vinnur í umboði Samgöngustofu samkvæmt samningi þar um.</a:t>
            </a:r>
            <a:endParaRPr lang="is-IS" sz="2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104549" y="5177603"/>
            <a:ext cx="1636395" cy="7778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222983" y="5177603"/>
            <a:ext cx="1495425" cy="6572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8278451" y="4819281"/>
            <a:ext cx="11715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2963" y="1825625"/>
            <a:ext cx="10363200" cy="4067969"/>
          </a:xfrm>
        </p:spPr>
        <p:txBody>
          <a:bodyPr/>
          <a:lstStyle/>
          <a:p>
            <a:pPr marL="0" indent="0" algn="ctr">
              <a:buNone/>
            </a:pPr>
            <a:r>
              <a:rPr lang="is-IS" sz="2400" dirty="0" smtClean="0"/>
              <a:t>Aftur að manninum með vetnisbátinn</a:t>
            </a:r>
          </a:p>
          <a:p>
            <a:pPr marL="0" indent="0">
              <a:buNone/>
            </a:pPr>
            <a:endParaRPr lang="is-I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865773" y="2943722"/>
            <a:ext cx="3455035" cy="26238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20637" y="2943722"/>
            <a:ext cx="5062699" cy="25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825625"/>
            <a:ext cx="4726784" cy="4067969"/>
          </a:xfrm>
        </p:spPr>
        <p:txBody>
          <a:bodyPr>
            <a:normAutofit/>
          </a:bodyPr>
          <a:lstStyle/>
          <a:p>
            <a:r>
              <a:rPr lang="is-IS" dirty="0" smtClean="0"/>
              <a:t>Starfsmenn á deildinni okkar eru:</a:t>
            </a:r>
          </a:p>
          <a:p>
            <a:endParaRPr lang="is-IS" dirty="0"/>
          </a:p>
          <a:p>
            <a:r>
              <a:rPr lang="is-IS" dirty="0"/>
              <a:t>Guðjón Kjartansson</a:t>
            </a:r>
          </a:p>
          <a:p>
            <a:r>
              <a:rPr lang="is-IS" dirty="0"/>
              <a:t>Guðmundur Thoroddsen</a:t>
            </a:r>
          </a:p>
          <a:p>
            <a:r>
              <a:rPr lang="is-IS" dirty="0"/>
              <a:t>Ingólfur Þorbjörnsson</a:t>
            </a:r>
          </a:p>
          <a:p>
            <a:r>
              <a:rPr lang="is-IS" dirty="0"/>
              <a:t>Kristinn Ingólfsson</a:t>
            </a:r>
          </a:p>
          <a:p>
            <a:r>
              <a:rPr lang="is-IS" dirty="0"/>
              <a:t>Ólafur Briem</a:t>
            </a:r>
          </a:p>
          <a:p>
            <a:r>
              <a:rPr lang="is-IS" dirty="0"/>
              <a:t>Róbert Marel Kristjánsson</a:t>
            </a:r>
          </a:p>
          <a:p>
            <a:r>
              <a:rPr lang="is-IS" dirty="0"/>
              <a:t>Steingrímur Hauksson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 smtClean="0"/>
          </a:p>
          <a:p>
            <a:endParaRPr lang="is-I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0" y="2152877"/>
            <a:ext cx="880026" cy="1321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28" y="2152876"/>
            <a:ext cx="880026" cy="1321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67" y="2152875"/>
            <a:ext cx="880026" cy="1321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50" y="2152877"/>
            <a:ext cx="880026" cy="1321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54" y="3668241"/>
            <a:ext cx="880026" cy="1321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7" y="3668240"/>
            <a:ext cx="880026" cy="1321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02" y="3673130"/>
            <a:ext cx="880026" cy="13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s-IS" sz="2400" dirty="0" smtClean="0"/>
              <a:t>Ekki liggur fyrir hvaða nýorkugjafar muni verða ofan á til framtíðar</a:t>
            </a:r>
          </a:p>
          <a:p>
            <a:pPr marL="0" indent="0">
              <a:buNone/>
            </a:pPr>
            <a:endParaRPr lang="is-IS" dirty="0" smtClean="0"/>
          </a:p>
          <a:p>
            <a:r>
              <a:rPr lang="is-IS" dirty="0" smtClean="0"/>
              <a:t>1. fasi, verður mögulega þannig að lögð verður mikil áhersla á orkunýtni og   orkusparnað.</a:t>
            </a:r>
          </a:p>
          <a:p>
            <a:r>
              <a:rPr lang="is-IS" dirty="0" smtClean="0"/>
              <a:t>2. fasi, snýst meira um að auka hlut þeirra orkugjafa og innviða sem við höfum nú þegar, eins og Líf-dísil, repjuolía, metanól, rafmagn, vetni.</a:t>
            </a:r>
          </a:p>
          <a:p>
            <a:r>
              <a:rPr lang="is-IS" dirty="0" smtClean="0"/>
              <a:t>3. fasi, mun snúast um nýjust tækni og vísindi í framleiðslu vélarbúnaðar og endurnýjanlegs eldsneytis.</a:t>
            </a:r>
          </a:p>
          <a:p>
            <a:r>
              <a:rPr lang="is-IS" dirty="0" smtClean="0"/>
              <a:t>4. fasi, árið er 2050.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184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3F1873F-25AF-6144-B7F3-28F19CD5F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 smtClean="0"/>
              <a:t>TAKK FYRIR MIG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83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dirty="0" smtClean="0"/>
              <a:t>Helstu verkefni deildarinnar eru:</a:t>
            </a:r>
            <a:endParaRPr lang="is-IS" dirty="0"/>
          </a:p>
          <a:p>
            <a:endParaRPr lang="is-IS" dirty="0"/>
          </a:p>
          <a:p>
            <a:pPr marL="0" indent="0">
              <a:buNone/>
            </a:pPr>
            <a:r>
              <a:rPr lang="is-IS" dirty="0" smtClean="0"/>
              <a:t>Meðferð teikninga og annarra gagna þegar:</a:t>
            </a:r>
          </a:p>
          <a:p>
            <a:pPr marL="0" indent="0">
              <a:buNone/>
            </a:pPr>
            <a:endParaRPr lang="is-IS" dirty="0" smtClean="0"/>
          </a:p>
          <a:p>
            <a:r>
              <a:rPr lang="is-IS" dirty="0" smtClean="0"/>
              <a:t>Smíða á nýtt skip</a:t>
            </a:r>
          </a:p>
          <a:p>
            <a:r>
              <a:rPr lang="is-IS" dirty="0" smtClean="0"/>
              <a:t>Gera breytingar á skipi </a:t>
            </a:r>
          </a:p>
          <a:p>
            <a:r>
              <a:rPr lang="is-IS" dirty="0" smtClean="0"/>
              <a:t>Flytja skal inn notað skip til landsins</a:t>
            </a:r>
          </a:p>
          <a:p>
            <a:pPr marL="0" indent="0">
              <a:buNone/>
            </a:pPr>
            <a:endParaRPr lang="is-I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31746" r="6746" b="15873"/>
          <a:stretch/>
        </p:blipFill>
        <p:spPr>
          <a:xfrm>
            <a:off x="7193335" y="1592263"/>
            <a:ext cx="3700462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25" y="3244851"/>
            <a:ext cx="3344116" cy="23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E32D-13ED-B844-A681-EA9B87B2F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35" y="268941"/>
            <a:ext cx="10300728" cy="1421747"/>
          </a:xfrm>
        </p:spPr>
        <p:txBody>
          <a:bodyPr/>
          <a:lstStyle/>
          <a:p>
            <a:r>
              <a:rPr lang="is-IS" sz="4000" dirty="0" smtClean="0"/>
              <a:t>                      </a:t>
            </a:r>
            <a:r>
              <a:rPr lang="is-IS" sz="2800" dirty="0" smtClean="0"/>
              <a:t>Skipatæknideild</a:t>
            </a:r>
            <a:endParaRPr lang="en-I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59CE8-2D44-564C-B0BE-0000CEA24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2877" y="1690687"/>
            <a:ext cx="4676039" cy="4117975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/>
              <a:t>Aðalfyrirkomulag</a:t>
            </a:r>
          </a:p>
          <a:p>
            <a:pPr marL="0" indent="0">
              <a:buNone/>
            </a:pPr>
            <a:r>
              <a:rPr lang="is-IS" dirty="0" smtClean="0"/>
              <a:t>Siglingarljós</a:t>
            </a:r>
          </a:p>
          <a:p>
            <a:pPr marL="0" indent="0">
              <a:buNone/>
            </a:pPr>
            <a:r>
              <a:rPr lang="is-IS" dirty="0" smtClean="0"/>
              <a:t>Austurkerfi</a:t>
            </a:r>
          </a:p>
          <a:p>
            <a:pPr marL="0" indent="0">
              <a:buNone/>
            </a:pPr>
            <a:r>
              <a:rPr lang="is-IS" dirty="0" smtClean="0"/>
              <a:t>Vélbúnaður</a:t>
            </a:r>
          </a:p>
          <a:p>
            <a:pPr marL="0" indent="0">
              <a:buNone/>
            </a:pPr>
            <a:r>
              <a:rPr lang="is-IS" dirty="0" smtClean="0"/>
              <a:t>Öryggisplan</a:t>
            </a:r>
          </a:p>
          <a:p>
            <a:pPr marL="0" indent="0">
              <a:buNone/>
            </a:pPr>
            <a:r>
              <a:rPr lang="is-IS" dirty="0" smtClean="0"/>
              <a:t>Stýri og skrúfa</a:t>
            </a:r>
          </a:p>
          <a:p>
            <a:pPr marL="0" indent="0">
              <a:buNone/>
            </a:pPr>
            <a:r>
              <a:rPr lang="is-IS" dirty="0" smtClean="0"/>
              <a:t>Rafkerfi</a:t>
            </a:r>
          </a:p>
          <a:p>
            <a:pPr marL="0" indent="0">
              <a:buNone/>
            </a:pPr>
            <a:r>
              <a:rPr lang="is-IS" dirty="0" smtClean="0"/>
              <a:t>Eldviðvörunarkerfi</a:t>
            </a:r>
          </a:p>
          <a:p>
            <a:pPr marL="0" indent="0">
              <a:buNone/>
            </a:pPr>
            <a:r>
              <a:rPr lang="is-IS" dirty="0" smtClean="0"/>
              <a:t>Slökkvikerfi</a:t>
            </a:r>
          </a:p>
          <a:p>
            <a:pPr marL="0" indent="0">
              <a:buNone/>
            </a:pPr>
            <a:r>
              <a:rPr lang="is-IS" dirty="0" smtClean="0"/>
              <a:t>Listinn er ekki tæmandi</a:t>
            </a:r>
          </a:p>
          <a:p>
            <a:pPr marL="0" indent="0">
              <a:buNone/>
            </a:pPr>
            <a:endParaRPr lang="en-IS" dirty="0"/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3897" y="1690688"/>
            <a:ext cx="3651892" cy="411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86" y="1935762"/>
            <a:ext cx="4920174" cy="3461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5" y="2406245"/>
            <a:ext cx="5186842" cy="3647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527" y="1279720"/>
            <a:ext cx="4987334" cy="3352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66" y="311896"/>
            <a:ext cx="3326636" cy="4759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482020" y="2020587"/>
            <a:ext cx="3102066" cy="437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64" y="1506047"/>
            <a:ext cx="5283412" cy="3522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955047" y="2668464"/>
            <a:ext cx="3256367" cy="4658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67" y="1015901"/>
            <a:ext cx="3459259" cy="47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dirty="0" smtClean="0"/>
              <a:t>Skipamælingar er annað verkefni sem okkar deild sinnir.</a:t>
            </a:r>
          </a:p>
          <a:p>
            <a:endParaRPr lang="is-IS" dirty="0"/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082" y="2290956"/>
            <a:ext cx="4486275" cy="352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731" y="2290956"/>
            <a:ext cx="2315820" cy="33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566" y="1351538"/>
            <a:ext cx="3764739" cy="3916340"/>
          </a:xfrm>
          <a:prstGeom prst="rect">
            <a:avLst/>
          </a:prstGeom>
          <a:noFill/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86" y="1373637"/>
            <a:ext cx="3746754" cy="4230815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081" y="1373637"/>
            <a:ext cx="3527417" cy="4252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592" y="1373637"/>
            <a:ext cx="3715985" cy="4282829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947" y="1400080"/>
            <a:ext cx="3765066" cy="427848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069" y="1367402"/>
            <a:ext cx="3699182" cy="4284258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9669" y="1309492"/>
            <a:ext cx="3781095" cy="4346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878" y="1539358"/>
            <a:ext cx="3380520" cy="387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2046" y="2418422"/>
            <a:ext cx="2442743" cy="16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8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4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2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4234"/>
            <a:ext cx="10363200" cy="4499361"/>
          </a:xfrm>
        </p:spPr>
        <p:txBody>
          <a:bodyPr/>
          <a:lstStyle/>
          <a:p>
            <a:pPr marL="0" indent="0">
              <a:buNone/>
            </a:pPr>
            <a:r>
              <a:rPr lang="is-IS" sz="1600" dirty="0" smtClean="0"/>
              <a:t>	Stöðugleiki skipa.</a:t>
            </a:r>
          </a:p>
          <a:p>
            <a:pPr marL="0" indent="0">
              <a:buNone/>
            </a:pPr>
            <a:endParaRPr lang="is-IS" sz="1600" dirty="0" smtClean="0"/>
          </a:p>
          <a:p>
            <a:r>
              <a:rPr lang="is-IS" sz="1600" dirty="0" smtClean="0"/>
              <a:t>    Vitnum hallaprófun skips</a:t>
            </a:r>
          </a:p>
          <a:p>
            <a:r>
              <a:rPr lang="is-IS" sz="1600" dirty="0" smtClean="0"/>
              <a:t>    Skoðum stöðugleikatilvik</a:t>
            </a:r>
          </a:p>
          <a:p>
            <a:r>
              <a:rPr lang="is-IS" sz="1600" dirty="0" smtClean="0"/>
              <a:t>  Úrskurðum, hvort skip uppfylli reglur</a:t>
            </a:r>
          </a:p>
          <a:p>
            <a:pPr marL="0" indent="0">
              <a:buNone/>
            </a:pPr>
            <a:r>
              <a:rPr lang="is-IS" sz="1600" dirty="0" smtClean="0"/>
              <a:t>     </a:t>
            </a:r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716" y="4329238"/>
            <a:ext cx="1291955" cy="1382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14" y="3503578"/>
            <a:ext cx="2928042" cy="194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070" y="1494009"/>
            <a:ext cx="3593113" cy="2761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858" y="1950775"/>
            <a:ext cx="3836885" cy="3069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630" y="2452248"/>
            <a:ext cx="3646086" cy="2998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257" y="853908"/>
            <a:ext cx="3434685" cy="24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s-IS" sz="3200" dirty="0" smtClean="0"/>
          </a:p>
          <a:p>
            <a:pPr marL="0" indent="0">
              <a:buNone/>
            </a:pPr>
            <a:r>
              <a:rPr lang="is-IS" sz="3200" dirty="0"/>
              <a:t>	</a:t>
            </a:r>
            <a:r>
              <a:rPr lang="is-IS" sz="3200" dirty="0" smtClean="0"/>
              <a:t>             Eldsneyti framtíðarinnar </a:t>
            </a:r>
          </a:p>
          <a:p>
            <a:pPr marL="0" indent="0">
              <a:buNone/>
            </a:pPr>
            <a:r>
              <a:rPr lang="is-IS" sz="3200" dirty="0"/>
              <a:t>	</a:t>
            </a:r>
            <a:r>
              <a:rPr lang="is-IS" sz="3200" dirty="0" smtClean="0"/>
              <a:t>	</a:t>
            </a:r>
            <a:r>
              <a:rPr lang="is-IS" sz="3200" dirty="0"/>
              <a:t> </a:t>
            </a:r>
            <a:r>
              <a:rPr lang="is-IS" sz="3200" dirty="0" smtClean="0"/>
              <a:t>         eða er það núna ?</a:t>
            </a:r>
            <a:endParaRPr lang="is-IS" sz="32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</p:spTree>
    <p:extLst>
      <p:ext uri="{BB962C8B-B14F-4D97-AF65-F5344CB8AC3E}">
        <p14:creationId xmlns:p14="http://schemas.microsoft.com/office/powerpoint/2010/main" val="14097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r>
              <a:rPr lang="is-IS" sz="3200" dirty="0" smtClean="0"/>
              <a:t>Losun gróðurhúsa lofttegunda skal minnka um 55% frá árinu 2005 til 2030.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is-IS" sz="3200" dirty="0" smtClean="0"/>
              <a:t>Núll losun skal náð árið 2050.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is-IS" sz="3200" dirty="0"/>
              <a:t>Nýorkugjafar eru farnir að banka á dyrnar.</a:t>
            </a:r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	</a:t>
            </a:r>
            <a:r>
              <a:rPr lang="is-IS" sz="2800" dirty="0" smtClean="0"/>
              <a:t>			Skipatæknideild</a:t>
            </a:r>
            <a:endParaRPr lang="is-IS" sz="28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718466" y="3003130"/>
            <a:ext cx="1858010" cy="13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amgongustofa">
      <a:dk1>
        <a:srgbClr val="000070"/>
      </a:dk1>
      <a:lt1>
        <a:srgbClr val="FFFFFF"/>
      </a:lt1>
      <a:dk2>
        <a:srgbClr val="F5F5F5"/>
      </a:dk2>
      <a:lt2>
        <a:srgbClr val="EBEBEB"/>
      </a:lt2>
      <a:accent1>
        <a:srgbClr val="83EAC8"/>
      </a:accent1>
      <a:accent2>
        <a:srgbClr val="FF8396"/>
      </a:accent2>
      <a:accent3>
        <a:srgbClr val="A5A5A5"/>
      </a:accent3>
      <a:accent4>
        <a:srgbClr val="EAC971"/>
      </a:accent4>
      <a:accent5>
        <a:srgbClr val="88DFE7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8DFB742-842F-9342-B4AF-3E6F78B26DCA}" vid="{435B36CB-C4C5-8B44-829D-4478120979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samgongustofa_template (1)</Template>
  <TotalTime>101170</TotalTime>
  <Words>531</Words>
  <Application>Microsoft Office PowerPoint</Application>
  <PresentationFormat>Widescreen</PresentationFormat>
  <Paragraphs>121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Wingdings</vt:lpstr>
      <vt:lpstr>Work Sans SemiBold</vt:lpstr>
      <vt:lpstr>Work Sans Medium</vt:lpstr>
      <vt:lpstr>Work Sans</vt:lpstr>
      <vt:lpstr>Arial</vt:lpstr>
      <vt:lpstr>Office Theme</vt:lpstr>
      <vt:lpstr>PowerPoint Presentation</vt:lpstr>
      <vt:lpstr>    Skipatæknideild</vt:lpstr>
      <vt:lpstr>    Skipatæknideild</vt:lpstr>
      <vt:lpstr>                  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    Skipatæknideild</vt:lpstr>
      <vt:lpstr>PowerPoint Presentation</vt:lpstr>
    </vt:vector>
  </TitlesOfParts>
  <Company>Samgöngustofa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Guðmundur Kristinn Thoroddsen - SGS</dc:creator>
  <cp:lastModifiedBy>Guðmundur Kristinn Thoroddsen - SGS</cp:lastModifiedBy>
  <cp:revision>285</cp:revision>
  <dcterms:created xsi:type="dcterms:W3CDTF">2022-10-27T08:14:39Z</dcterms:created>
  <dcterms:modified xsi:type="dcterms:W3CDTF">2023-01-23T15:08:47Z</dcterms:modified>
</cp:coreProperties>
</file>